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10"/>
  </p:notesMasterIdLst>
  <p:sldIdLst>
    <p:sldId id="474" r:id="rId2"/>
    <p:sldId id="459" r:id="rId3"/>
    <p:sldId id="475" r:id="rId4"/>
    <p:sldId id="465" r:id="rId5"/>
    <p:sldId id="460" r:id="rId6"/>
    <p:sldId id="471" r:id="rId7"/>
    <p:sldId id="472" r:id="rId8"/>
    <p:sldId id="47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f" initials="lf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-12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CFC73-D4AF-4D73-97A7-835ED3C175A1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6AFB16-C17A-492A-B267-DF2C7F1C51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7103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CC10B28-D5D9-4463-ACF4-0EF105F599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99C27758-A390-4CF3-9629-76A4E69181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C5C7C335-91A7-4116-A374-6DFAC0B55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A0844B54-C23C-4CD8-8EB2-3D47CDF98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886383F6-A568-4778-8CBF-18B02D422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4375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15B72AEC-A523-407C-83B5-8E8943F85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252E9612-66C4-4AED-BB6A-8BA8BE051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0056B63D-E778-4411-9BDE-2BAB9B9CF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0A0CD0AC-BB45-4446-B836-11439E5D0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5F5148F2-723D-483A-8F81-B0E857079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7294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3BAFAC8-B675-4520-9B71-188FE8EA2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F609FC01-82AC-4269-A772-31EEBBD97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2E2C689C-1C0D-4AB5-B91A-9CC182C5D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032C3E3B-5CFF-4D13-A499-B61C472D7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7D34DA79-604E-4DAF-B6BF-C9CF3489D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078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BA60330-0F1B-4A40-929F-2B9D683DA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CEF45A71-AE86-4081-B3D4-A3FBF72CBA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52770D0A-34DB-45AF-88A0-47DE437C0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6794A8C7-DDC2-450B-9F9C-E3308B51D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87236E45-97B6-4A95-B998-449065CA1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C82F3D2D-4CD8-4E3F-878C-BFF4198C0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902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F7D48733-A0F3-4EB3-AE60-2ACA79611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85025F74-A214-42EB-9E38-8D7D75A20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64253850-8955-4909-BB7D-FDBAC7CB99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="" xmlns:a16="http://schemas.microsoft.com/office/drawing/2014/main" id="{D8014FB8-DF40-46B6-8E78-CFE477B6B2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="" xmlns:a16="http://schemas.microsoft.com/office/drawing/2014/main" id="{AD4EB4B5-C11E-47D2-8F2A-75465D13BB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="" xmlns:a16="http://schemas.microsoft.com/office/drawing/2014/main" id="{8811EF07-F2E1-4F76-B173-8E0E2E060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="" xmlns:a16="http://schemas.microsoft.com/office/drawing/2014/main" id="{7A94094F-38D5-485A-8D01-AACA87809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="" xmlns:a16="http://schemas.microsoft.com/office/drawing/2014/main" id="{7A78BAEB-B90A-426A-A6FB-E31BE8391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060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6B7EBB0-3D76-488E-9624-5F6531192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="" xmlns:a16="http://schemas.microsoft.com/office/drawing/2014/main" id="{565DAD69-C875-4539-A5FA-2C2C204B3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="" xmlns:a16="http://schemas.microsoft.com/office/drawing/2014/main" id="{BDDB6818-B968-423F-8436-09BEF26D3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="" xmlns:a16="http://schemas.microsoft.com/office/drawing/2014/main" id="{F2F1ED93-9FD1-44B5-AE00-7DCE3F986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938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="" xmlns:a16="http://schemas.microsoft.com/office/drawing/2014/main" id="{8CB7F8D6-8EA6-41BA-AD4C-F5CA5878F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="" xmlns:a16="http://schemas.microsoft.com/office/drawing/2014/main" id="{7A577014-EDBD-44E6-80C4-0611C3FA1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C646BEF5-D82C-4AA8-97A7-C5A180FFF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081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978A90B-CAD3-4958-8DB6-A16EE458A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98F869FB-33A0-45CC-B478-CE31C19E84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0018AF1D-0138-43D8-9091-23D46F9FED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841EA20B-3528-4064-9FF1-65C3DB77C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59CA00C7-44A4-480A-8C1E-9F9CF4E8E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E16D0C90-848A-483E-85CF-60FD353EA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741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A27DAC4-61EC-443D-BBB9-E21A1419B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CD6EDBD4-59F5-4E9D-B60F-F5848DF641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9C57F931-4D5F-4E1C-90BF-4637132686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46B6BC75-48DF-460D-842E-0DDF8A27A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E7E49D57-C8D0-4C31-9479-AAC835500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2046EFFF-7B5B-4785-B845-896B2C501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2521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B225594-6B07-4E1A-9CC9-9E0FA6A1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9004873C-17B1-4D91-98EF-6B9252F14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FB13BAA4-B93D-491C-89E6-D041BAAF5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E012B85D-3AF6-413C-84F8-83B961409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8DC48BFB-D569-4D75-B437-4F0586289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7841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81C8005D-A7EC-418F-8758-9F403D4BA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9B05FD28-BE38-4125-8EC0-C6ACF5EBA2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A5B8E839-7E1F-464E-9615-B008C1F71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EAED33CF-C9E7-4042-B4CE-2F5C55B9F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8A562DCB-B26C-4E23-899E-75E3E1FFB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69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="" xmlns:a16="http://schemas.microsoft.com/office/drawing/2014/main" id="{E4E4E768-2C76-459F-A898-6499B4262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A7C3A167-424D-4C7B-B595-04EFF2CAB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324B9F80-FD2E-4EF0-B46E-B5578BE748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7D41C-FE7D-4154-BD9B-FD5FA2C5A10C}" type="datetimeFigureOut">
              <a:rPr lang="pt-BR" smtClean="0"/>
              <a:t>18/08/2019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DA08F34B-0C03-415E-B819-FF7CD0B0B1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06A708B8-CA81-4D32-A353-A38F8E8B29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7688E-488F-4AE6-88CD-FBF565B32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259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A459676-D7DC-4AF4-B499-CA7106A3E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350" y="660400"/>
            <a:ext cx="7886700" cy="5499100"/>
          </a:xfrm>
        </p:spPr>
        <p:txBody>
          <a:bodyPr anchor="t">
            <a:normAutofit fontScale="90000"/>
          </a:bodyPr>
          <a:lstStyle/>
          <a:p>
            <a:pPr algn="ctr">
              <a:defRPr/>
            </a:pPr>
            <a:r>
              <a:rPr lang="pt-BR" dirty="0">
                <a:latin typeface="+mn-lt"/>
              </a:rPr>
              <a:t>PROGRAMAS </a:t>
            </a:r>
            <a:r>
              <a:rPr lang="pt-BR" dirty="0" smtClean="0">
                <a:latin typeface="+mn-lt"/>
              </a:rPr>
              <a:t>PROFISSIONAIS</a:t>
            </a:r>
            <a:br>
              <a:rPr lang="pt-BR" dirty="0" smtClean="0">
                <a:latin typeface="+mn-lt"/>
              </a:rPr>
            </a:br>
            <a:r>
              <a:rPr lang="pt-BR" dirty="0" smtClean="0">
                <a:latin typeface="+mn-lt"/>
              </a:rPr>
              <a:t/>
            </a:r>
            <a:br>
              <a:rPr lang="pt-BR" dirty="0" smtClean="0">
                <a:latin typeface="+mn-lt"/>
              </a:rPr>
            </a:br>
            <a:r>
              <a:rPr lang="pt-BR" dirty="0" smtClean="0">
                <a:latin typeface="+mn-lt"/>
              </a:rPr>
              <a:t/>
            </a:r>
            <a:br>
              <a:rPr lang="pt-BR" dirty="0" smtClean="0">
                <a:latin typeface="+mn-lt"/>
              </a:rPr>
            </a:br>
            <a:r>
              <a:rPr lang="pt-BR" dirty="0">
                <a:latin typeface="+mn-lt"/>
              </a:rPr>
              <a:t/>
            </a:r>
            <a:br>
              <a:rPr lang="pt-BR" dirty="0">
                <a:latin typeface="+mn-lt"/>
              </a:rPr>
            </a:br>
            <a:r>
              <a:rPr lang="pt-BR" sz="2800" dirty="0">
                <a:latin typeface="+mn-lt"/>
              </a:rPr>
              <a:t/>
            </a:r>
            <a:br>
              <a:rPr lang="pt-BR" sz="2800" dirty="0">
                <a:latin typeface="+mn-lt"/>
              </a:rPr>
            </a:b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Coordenador de Área</a:t>
            </a:r>
            <a:b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Paulo </a:t>
            </a:r>
            <a:r>
              <a:rPr lang="pt-B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J. P. 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Santos – UFPE</a:t>
            </a:r>
            <a:b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/>
            </a:r>
            <a:b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Coordenador Adjunto</a:t>
            </a:r>
            <a:b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pt-B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Leandro Freitas – JBRJ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/>
            </a:r>
            <a:b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/>
            </a:r>
            <a:b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Coordenador Adjunto </a:t>
            </a:r>
            <a:r>
              <a:rPr lang="pt-BR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PPGs</a:t>
            </a:r>
            <a:r>
              <a:rPr lang="pt-B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Profissionais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/>
            </a:r>
            <a:b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pt-B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Adriano S. Melo - </a:t>
            </a:r>
            <a:r>
              <a:rPr lang="pt-BR" sz="2800" dirty="0" smtClean="0">
                <a:latin typeface="+mn-lt"/>
              </a:rPr>
              <a:t>asm.adrimelo@gmail.com</a:t>
            </a:r>
            <a:br>
              <a:rPr lang="pt-BR" sz="2800" dirty="0" smtClean="0">
                <a:latin typeface="+mn-lt"/>
              </a:rPr>
            </a:br>
            <a:r>
              <a:rPr lang="pt-BR" dirty="0" smtClean="0">
                <a:latin typeface="+mn-lt"/>
              </a:rPr>
              <a:t/>
            </a:r>
            <a:br>
              <a:rPr lang="pt-BR" dirty="0" smtClean="0">
                <a:latin typeface="+mn-lt"/>
              </a:rPr>
            </a:br>
            <a:r>
              <a:rPr lang="pt-BR" dirty="0">
                <a:latin typeface="+mn-lt"/>
              </a:rPr>
              <a:t/>
            </a:r>
            <a:br>
              <a:rPr lang="pt-BR" dirty="0">
                <a:latin typeface="+mn-lt"/>
              </a:rPr>
            </a:br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1435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15900" y="769640"/>
            <a:ext cx="8775700" cy="528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500" dirty="0" smtClean="0">
                <a:sym typeface="Wingdings" panose="05000000000000000000" pitchFamily="2" charset="2"/>
              </a:rPr>
              <a:t></a:t>
            </a:r>
            <a:r>
              <a:rPr lang="pt-BR" sz="2500" dirty="0" smtClean="0"/>
              <a:t> </a:t>
            </a:r>
            <a:r>
              <a:rPr lang="pt-BR" sz="2500" dirty="0"/>
              <a:t>Aplicabilidade técnica </a:t>
            </a:r>
          </a:p>
          <a:p>
            <a:pPr>
              <a:lnSpc>
                <a:spcPct val="150000"/>
              </a:lnSpc>
            </a:pPr>
            <a:r>
              <a:rPr lang="pt-BR" sz="2500" dirty="0" smtClean="0">
                <a:sym typeface="Wingdings" panose="05000000000000000000" pitchFamily="2" charset="2"/>
              </a:rPr>
              <a:t></a:t>
            </a:r>
            <a:r>
              <a:rPr lang="pt-BR" sz="2500" dirty="0" smtClean="0"/>
              <a:t> </a:t>
            </a:r>
            <a:r>
              <a:rPr lang="pt-BR" sz="2500" dirty="0"/>
              <a:t>Organicidade do conhecimento </a:t>
            </a:r>
            <a:r>
              <a:rPr lang="pt-BR" sz="2500" dirty="0" smtClean="0"/>
              <a:t>técnico-científico</a:t>
            </a:r>
          </a:p>
          <a:p>
            <a:pPr>
              <a:lnSpc>
                <a:spcPct val="150000"/>
              </a:lnSpc>
            </a:pPr>
            <a:r>
              <a:rPr lang="pt-BR" sz="2500" dirty="0" smtClean="0">
                <a:sym typeface="Wingdings" panose="05000000000000000000" pitchFamily="2" charset="2"/>
              </a:rPr>
              <a:t></a:t>
            </a:r>
            <a:r>
              <a:rPr lang="pt-BR" sz="2500" dirty="0" smtClean="0"/>
              <a:t> </a:t>
            </a:r>
            <a:r>
              <a:rPr lang="pt-BR" sz="2500" dirty="0"/>
              <a:t>Flexibilidade operacional </a:t>
            </a:r>
          </a:p>
          <a:p>
            <a:pPr>
              <a:lnSpc>
                <a:spcPct val="150000"/>
              </a:lnSpc>
            </a:pPr>
            <a:endParaRPr lang="pt-BR" sz="25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pt-BR" sz="2500" dirty="0" smtClean="0"/>
              <a:t>Exposição </a:t>
            </a:r>
            <a:r>
              <a:rPr lang="pt-BR" sz="2500" dirty="0"/>
              <a:t>dos alunos aos processos </a:t>
            </a:r>
            <a:r>
              <a:rPr lang="pt-BR" sz="2500" dirty="0" smtClean="0"/>
              <a:t>de </a:t>
            </a:r>
            <a:r>
              <a:rPr lang="pt-BR" sz="2500" dirty="0"/>
              <a:t>utilização aplicada dos </a:t>
            </a:r>
            <a:r>
              <a:rPr lang="pt-BR" sz="2500" dirty="0" smtClean="0"/>
              <a:t>conhecimentos </a:t>
            </a:r>
            <a:r>
              <a:rPr lang="pt-BR" sz="2500" dirty="0"/>
              <a:t>e o exercício da inovação, valorizando a experiência </a:t>
            </a:r>
            <a:r>
              <a:rPr lang="pt-BR" sz="2500" dirty="0" smtClean="0"/>
              <a:t>profissional</a:t>
            </a:r>
          </a:p>
          <a:p>
            <a:pPr algn="ctr">
              <a:lnSpc>
                <a:spcPct val="150000"/>
              </a:lnSpc>
            </a:pPr>
            <a:endParaRPr lang="pt-BR" sz="2500" dirty="0"/>
          </a:p>
          <a:p>
            <a:pPr>
              <a:lnSpc>
                <a:spcPct val="150000"/>
              </a:lnSpc>
            </a:pPr>
            <a:r>
              <a:rPr lang="pt-BR" sz="2500" dirty="0" smtClean="0">
                <a:sym typeface="Wingdings" panose="05000000000000000000" pitchFamily="2" charset="2"/>
              </a:rPr>
              <a:t> Doutorado Profissional a partir de 2018 (1 na Biodiversidade)</a:t>
            </a:r>
            <a:endParaRPr lang="pt-BR" sz="25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1365548" y="231304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EIXOS CONDUTORES DO </a:t>
            </a:r>
            <a:r>
              <a:rPr lang="pt-BR" sz="2400" dirty="0" smtClean="0"/>
              <a:t>PPG PROFISSIONAL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34174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08248" y="129704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EIXOS CONDUTORES DO </a:t>
            </a:r>
            <a:r>
              <a:rPr lang="pt-BR" sz="2400" dirty="0" smtClean="0"/>
              <a:t>PPG PROFISSIONAL</a:t>
            </a:r>
            <a:endParaRPr lang="pt-BR" sz="2400" dirty="0"/>
          </a:p>
        </p:txBody>
      </p:sp>
      <p:sp>
        <p:nvSpPr>
          <p:cNvPr id="6" name="Retângulo 5"/>
          <p:cNvSpPr/>
          <p:nvPr/>
        </p:nvSpPr>
        <p:spPr>
          <a:xfrm>
            <a:off x="503548" y="1230343"/>
            <a:ext cx="8136904" cy="563231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/>
              <a:t>Art. </a:t>
            </a:r>
            <a:r>
              <a:rPr lang="pt-BR" sz="2000" dirty="0" smtClean="0"/>
              <a:t>4º - São </a:t>
            </a:r>
            <a:r>
              <a:rPr lang="pt-BR" sz="2000" dirty="0"/>
              <a:t>objetivos do mestrado </a:t>
            </a:r>
            <a:endParaRPr lang="pt-BR" sz="2000" dirty="0" smtClean="0"/>
          </a:p>
          <a:p>
            <a:r>
              <a:rPr lang="pt-BR" sz="2000" dirty="0" smtClean="0"/>
              <a:t>profissional</a:t>
            </a:r>
            <a:r>
              <a:rPr lang="pt-BR" sz="2000" dirty="0" smtClean="0"/>
              <a:t>:</a:t>
            </a:r>
          </a:p>
          <a:p>
            <a:endParaRPr lang="pt-BR" sz="2000" dirty="0"/>
          </a:p>
          <a:p>
            <a:r>
              <a:rPr lang="pt-BR" sz="2000" dirty="0"/>
              <a:t>I - </a:t>
            </a:r>
            <a:r>
              <a:rPr lang="pt-BR" sz="2000" b="1" dirty="0"/>
              <a:t>capacitar profissionais qualificados </a:t>
            </a:r>
            <a:r>
              <a:rPr lang="pt-BR" sz="2000" dirty="0"/>
              <a:t>para o exercício </a:t>
            </a:r>
            <a:r>
              <a:rPr lang="pt-BR" sz="2000" dirty="0" smtClean="0"/>
              <a:t>da prática profissional avançada </a:t>
            </a:r>
            <a:r>
              <a:rPr lang="pt-BR" sz="2000" dirty="0"/>
              <a:t>e transformadora de procedimentos, </a:t>
            </a:r>
            <a:r>
              <a:rPr lang="pt-BR" sz="2000" dirty="0" smtClean="0"/>
              <a:t>visando atender </a:t>
            </a:r>
            <a:r>
              <a:rPr lang="pt-BR" sz="2000" dirty="0"/>
              <a:t>demandas sociais, organizacionais ou profissionais e </a:t>
            </a:r>
            <a:r>
              <a:rPr lang="pt-BR" sz="2000" dirty="0" smtClean="0"/>
              <a:t>do mercado </a:t>
            </a:r>
            <a:r>
              <a:rPr lang="pt-BR" sz="2000" dirty="0"/>
              <a:t>de trabalho</a:t>
            </a:r>
            <a:r>
              <a:rPr lang="pt-BR" sz="2000" dirty="0" smtClean="0"/>
              <a:t>;</a:t>
            </a:r>
          </a:p>
          <a:p>
            <a:endParaRPr lang="pt-BR" sz="2000" dirty="0"/>
          </a:p>
          <a:p>
            <a:r>
              <a:rPr lang="pt-BR" sz="2000" dirty="0"/>
              <a:t>II - </a:t>
            </a:r>
            <a:r>
              <a:rPr lang="pt-BR" sz="2000" b="1" dirty="0"/>
              <a:t>transferir conhecimento para a sociedade, </a:t>
            </a:r>
            <a:r>
              <a:rPr lang="pt-BR" sz="2000" dirty="0"/>
              <a:t>atendendo </a:t>
            </a:r>
            <a:r>
              <a:rPr lang="pt-BR" sz="2000" dirty="0" smtClean="0"/>
              <a:t>demandas específicas </a:t>
            </a:r>
            <a:r>
              <a:rPr lang="pt-BR" sz="2000" dirty="0"/>
              <a:t>e de arranjos produtivos com vistas ao </a:t>
            </a:r>
            <a:r>
              <a:rPr lang="pt-BR" sz="2000" dirty="0" smtClean="0"/>
              <a:t>desenvolvimento nacional</a:t>
            </a:r>
            <a:r>
              <a:rPr lang="pt-BR" sz="2000" dirty="0"/>
              <a:t>, regional ou local</a:t>
            </a:r>
            <a:r>
              <a:rPr lang="pt-BR" sz="2000" dirty="0" smtClean="0"/>
              <a:t>;</a:t>
            </a:r>
          </a:p>
          <a:p>
            <a:endParaRPr lang="pt-BR" sz="2000" dirty="0"/>
          </a:p>
          <a:p>
            <a:r>
              <a:rPr lang="pt-BR" sz="2000" dirty="0"/>
              <a:t>III - promover a articulação integrada da formação </a:t>
            </a:r>
            <a:r>
              <a:rPr lang="pt-BR" sz="2000" dirty="0" smtClean="0"/>
              <a:t>profissional com entidades demandantes </a:t>
            </a:r>
            <a:r>
              <a:rPr lang="pt-BR" sz="2000" dirty="0"/>
              <a:t>de naturezas diversas, </a:t>
            </a:r>
            <a:r>
              <a:rPr lang="pt-BR" sz="2000" dirty="0" smtClean="0"/>
              <a:t>visando melhorar </a:t>
            </a:r>
            <a:r>
              <a:rPr lang="pt-BR" sz="2000" dirty="0"/>
              <a:t>a eficácia e a eficiência </a:t>
            </a:r>
            <a:r>
              <a:rPr lang="pt-BR" sz="2000" dirty="0" smtClean="0"/>
              <a:t>das organizações </a:t>
            </a:r>
            <a:r>
              <a:rPr lang="pt-BR" sz="2000" dirty="0"/>
              <a:t>públicas e </a:t>
            </a:r>
            <a:r>
              <a:rPr lang="pt-BR" sz="2000" dirty="0" smtClean="0"/>
              <a:t>privadas</a:t>
            </a:r>
            <a:r>
              <a:rPr lang="pt-BR" sz="2000" b="1" dirty="0" smtClean="0"/>
              <a:t> </a:t>
            </a:r>
            <a:r>
              <a:rPr lang="pt-BR" sz="2000" dirty="0" smtClean="0"/>
              <a:t>por </a:t>
            </a:r>
            <a:r>
              <a:rPr lang="pt-BR" sz="2000" dirty="0"/>
              <a:t>meio da </a:t>
            </a:r>
            <a:r>
              <a:rPr lang="pt-BR" sz="2000" b="1" dirty="0"/>
              <a:t>solução de problemas e geração </a:t>
            </a:r>
            <a:r>
              <a:rPr lang="pt-BR" sz="2000" b="1" dirty="0" smtClean="0"/>
              <a:t>e aplicação de processos </a:t>
            </a:r>
            <a:r>
              <a:rPr lang="pt-BR" sz="2000" b="1" dirty="0"/>
              <a:t>de inovação apropriados</a:t>
            </a:r>
            <a:r>
              <a:rPr lang="pt-BR" sz="2000" dirty="0" smtClean="0"/>
              <a:t>;</a:t>
            </a:r>
          </a:p>
          <a:p>
            <a:endParaRPr lang="pt-BR" sz="2000" dirty="0"/>
          </a:p>
          <a:p>
            <a:r>
              <a:rPr lang="pt-BR" sz="2000" dirty="0"/>
              <a:t>IV - contribuir para agregar </a:t>
            </a:r>
            <a:r>
              <a:rPr lang="pt-BR" sz="2000" b="1" dirty="0"/>
              <a:t>competitividade e</a:t>
            </a:r>
            <a:r>
              <a:rPr lang="pt-BR" sz="2000" dirty="0"/>
              <a:t> aumentar </a:t>
            </a:r>
            <a:r>
              <a:rPr lang="pt-BR" sz="2000" dirty="0" smtClean="0"/>
              <a:t>a</a:t>
            </a:r>
            <a:r>
              <a:rPr lang="pt-BR" sz="2000" b="1" dirty="0" smtClean="0"/>
              <a:t> produtividade </a:t>
            </a:r>
            <a:r>
              <a:rPr lang="pt-BR" sz="2000" b="1" dirty="0"/>
              <a:t>em empresas, organizações públicas e privadas.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5"/>
          <a:stretch/>
        </p:blipFill>
        <p:spPr bwMode="auto">
          <a:xfrm>
            <a:off x="5092700" y="492256"/>
            <a:ext cx="3846370" cy="16387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08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55600" y="1257300"/>
            <a:ext cx="8559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dirty="0" smtClean="0">
                <a:sym typeface="Wingdings" panose="05000000000000000000" pitchFamily="2" charset="2"/>
              </a:rPr>
              <a:t> </a:t>
            </a:r>
            <a:r>
              <a:rPr lang="pt-BR" sz="2200" dirty="0" smtClean="0"/>
              <a:t>IPÊ (2008) - </a:t>
            </a:r>
            <a:r>
              <a:rPr lang="pt-BR" sz="2200" dirty="0"/>
              <a:t>Conservação da Biodiversidade e Desenvolvimento Sustentável</a:t>
            </a:r>
            <a:br>
              <a:rPr lang="pt-BR" sz="2200" dirty="0"/>
            </a:br>
            <a:endParaRPr lang="pt-BR" sz="2200" dirty="0"/>
          </a:p>
          <a:p>
            <a:r>
              <a:rPr lang="pt-BR" sz="2200" dirty="0" smtClean="0">
                <a:sym typeface="Wingdings" panose="05000000000000000000" pitchFamily="2" charset="2"/>
              </a:rPr>
              <a:t> </a:t>
            </a:r>
            <a:r>
              <a:rPr lang="pt-BR" sz="2200" dirty="0" smtClean="0"/>
              <a:t>UFBA </a:t>
            </a:r>
            <a:r>
              <a:rPr lang="pt-BR" sz="2200" dirty="0"/>
              <a:t>(2011) - Ecologia</a:t>
            </a:r>
            <a:br>
              <a:rPr lang="pt-BR" sz="2200" dirty="0"/>
            </a:br>
            <a:endParaRPr lang="pt-BR" sz="2200" dirty="0"/>
          </a:p>
          <a:p>
            <a:r>
              <a:rPr lang="pt-BR" sz="2200" dirty="0" smtClean="0">
                <a:sym typeface="Wingdings" panose="05000000000000000000" pitchFamily="2" charset="2"/>
              </a:rPr>
              <a:t> </a:t>
            </a:r>
            <a:r>
              <a:rPr lang="pt-BR" sz="2200" dirty="0" smtClean="0"/>
              <a:t>UFSC </a:t>
            </a:r>
            <a:r>
              <a:rPr lang="pt-BR" sz="2200" dirty="0"/>
              <a:t>(2011) - Pericias Criminais </a:t>
            </a:r>
            <a:r>
              <a:rPr lang="pt-BR" sz="2200" dirty="0" smtClean="0"/>
              <a:t>Ambientais</a:t>
            </a:r>
          </a:p>
          <a:p>
            <a:endParaRPr lang="pt-BR" sz="2200" dirty="0" smtClean="0"/>
          </a:p>
          <a:p>
            <a:r>
              <a:rPr lang="pt-BR" sz="2200" dirty="0" smtClean="0">
                <a:sym typeface="Wingdings" panose="05000000000000000000" pitchFamily="2" charset="2"/>
              </a:rPr>
              <a:t> </a:t>
            </a:r>
            <a:r>
              <a:rPr lang="pt-BR" sz="2200" dirty="0" smtClean="0"/>
              <a:t>JBRJ (2012/2018) - </a:t>
            </a:r>
            <a:r>
              <a:rPr lang="pt-BR" sz="2200" dirty="0"/>
              <a:t>Biodiversidade em Unidades de Conservação </a:t>
            </a:r>
          </a:p>
          <a:p>
            <a:endParaRPr lang="pt-BR" sz="2200" dirty="0" smtClean="0"/>
          </a:p>
          <a:p>
            <a:r>
              <a:rPr lang="pt-BR" sz="2200" dirty="0" smtClean="0">
                <a:sym typeface="Wingdings" panose="05000000000000000000" pitchFamily="2" charset="2"/>
              </a:rPr>
              <a:t> </a:t>
            </a:r>
            <a:r>
              <a:rPr lang="pt-BR" sz="2200" dirty="0" smtClean="0"/>
              <a:t>UFSCAR (2013) - </a:t>
            </a:r>
            <a:r>
              <a:rPr lang="pt-BR" sz="2200" dirty="0"/>
              <a:t>Conservação da Fauna</a:t>
            </a:r>
            <a:br>
              <a:rPr lang="pt-BR" sz="2200" dirty="0"/>
            </a:br>
            <a:endParaRPr lang="pt-BR" sz="2200" dirty="0" smtClean="0"/>
          </a:p>
          <a:p>
            <a:r>
              <a:rPr lang="pt-BR" sz="2200" dirty="0" smtClean="0">
                <a:sym typeface="Wingdings" panose="05000000000000000000" pitchFamily="2" charset="2"/>
              </a:rPr>
              <a:t> </a:t>
            </a:r>
            <a:r>
              <a:rPr lang="pt-BR" sz="2200" dirty="0" smtClean="0"/>
              <a:t>UNISANTA (2017) - </a:t>
            </a:r>
            <a:r>
              <a:rPr lang="pt-BR" sz="2200" dirty="0"/>
              <a:t>Auditoria Ambiental</a:t>
            </a:r>
            <a:endParaRPr lang="en-US" sz="2200" dirty="0"/>
          </a:p>
        </p:txBody>
      </p:sp>
      <p:sp>
        <p:nvSpPr>
          <p:cNvPr id="5" name="Retângulo 4"/>
          <p:cNvSpPr/>
          <p:nvPr/>
        </p:nvSpPr>
        <p:spPr>
          <a:xfrm>
            <a:off x="698500" y="210235"/>
            <a:ext cx="7378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PROGRAMAS PROFISSIONAIS NA BIODIVERSIDADE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60679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27308"/>
            <a:ext cx="7886700" cy="907298"/>
          </a:xfrm>
        </p:spPr>
        <p:txBody>
          <a:bodyPr>
            <a:normAutofit/>
          </a:bodyPr>
          <a:lstStyle/>
          <a:p>
            <a:r>
              <a:rPr lang="pt-BR" sz="2400" dirty="0">
                <a:solidFill>
                  <a:srgbClr val="002060"/>
                </a:solidFill>
                <a:latin typeface="+mn-lt"/>
              </a:rPr>
              <a:t>QUADRIENAL 2017 – BIODIVERSIDADE</a:t>
            </a:r>
            <a:r>
              <a:rPr lang="pt-BR" sz="2400" i="1" dirty="0">
                <a:solidFill>
                  <a:srgbClr val="002060"/>
                </a:solidFill>
                <a:latin typeface="+mn-lt"/>
              </a:rPr>
              <a:t/>
            </a:r>
            <a:br>
              <a:rPr lang="pt-BR" sz="2400" i="1" dirty="0">
                <a:solidFill>
                  <a:srgbClr val="002060"/>
                </a:solidFill>
                <a:latin typeface="+mn-lt"/>
              </a:rPr>
            </a:br>
            <a:r>
              <a:rPr lang="pt-BR" sz="2400" dirty="0" smtClean="0">
                <a:solidFill>
                  <a:srgbClr val="002060"/>
                </a:solidFill>
                <a:latin typeface="+mn-lt"/>
              </a:rPr>
              <a:t>Critérios de classificação de PTT</a:t>
            </a:r>
            <a:r>
              <a:rPr lang="pt-BR" sz="2400" i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pt-BR" sz="2400" i="1" dirty="0">
                <a:solidFill>
                  <a:srgbClr val="002060"/>
                </a:solidFill>
                <a:latin typeface="+mn-lt"/>
              </a:rPr>
              <a:t>– </a:t>
            </a:r>
            <a:r>
              <a:rPr lang="pt-BR" sz="2400" dirty="0">
                <a:solidFill>
                  <a:srgbClr val="002060"/>
                </a:solidFill>
                <a:latin typeface="+mn-lt"/>
              </a:rPr>
              <a:t>QUALIS T1 a T4</a:t>
            </a:r>
            <a:endParaRPr lang="pt-BR" sz="2400" i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0" t="59559" r="42186" b="25560"/>
          <a:stretch/>
        </p:blipFill>
        <p:spPr bwMode="auto">
          <a:xfrm>
            <a:off x="1529073" y="3620391"/>
            <a:ext cx="6267862" cy="1431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33" t="13992" r="39791" b="57561"/>
          <a:stretch/>
        </p:blipFill>
        <p:spPr bwMode="auto">
          <a:xfrm>
            <a:off x="1943100" y="1220205"/>
            <a:ext cx="5356826" cy="2348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="" xmlns:a16="http://schemas.microsoft.com/office/drawing/2014/main" id="{C7C1E9D8-9C35-4178-AFFC-F3EDE353F941}"/>
              </a:ext>
            </a:extLst>
          </p:cNvPr>
          <p:cNvSpPr txBox="1"/>
          <p:nvPr/>
        </p:nvSpPr>
        <p:spPr>
          <a:xfrm>
            <a:off x="139700" y="5206756"/>
            <a:ext cx="8864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>
                <a:solidFill>
                  <a:srgbClr val="FF0000"/>
                </a:solidFill>
              </a:rPr>
              <a:t>Dificuldades: </a:t>
            </a:r>
            <a:endParaRPr lang="pt-BR" sz="2200" dirty="0" smtClean="0">
              <a:solidFill>
                <a:srgbClr val="FF0000"/>
              </a:solidFill>
            </a:endParaRPr>
          </a:p>
          <a:p>
            <a:r>
              <a:rPr lang="pt-BR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 I</a:t>
            </a:r>
            <a:r>
              <a:rPr lang="pt-BR" sz="2200" dirty="0" smtClean="0">
                <a:solidFill>
                  <a:srgbClr val="FF0000"/>
                </a:solidFill>
              </a:rPr>
              <a:t>nformações pouco detalhadas </a:t>
            </a:r>
            <a:r>
              <a:rPr lang="pt-BR" sz="2200" dirty="0">
                <a:solidFill>
                  <a:srgbClr val="FF0000"/>
                </a:solidFill>
              </a:rPr>
              <a:t>ou </a:t>
            </a:r>
            <a:r>
              <a:rPr lang="pt-BR" sz="2200" dirty="0" smtClean="0">
                <a:solidFill>
                  <a:srgbClr val="FF0000"/>
                </a:solidFill>
              </a:rPr>
              <a:t>indisponibilidade </a:t>
            </a:r>
            <a:r>
              <a:rPr lang="pt-BR" sz="2200" dirty="0">
                <a:solidFill>
                  <a:srgbClr val="FF0000"/>
                </a:solidFill>
              </a:rPr>
              <a:t>dos </a:t>
            </a:r>
            <a:r>
              <a:rPr lang="pt-BR" sz="2200" dirty="0" smtClean="0">
                <a:solidFill>
                  <a:srgbClr val="FF0000"/>
                </a:solidFill>
              </a:rPr>
              <a:t>produtos</a:t>
            </a:r>
            <a:endParaRPr lang="pt-BR" sz="2200" dirty="0">
              <a:solidFill>
                <a:srgbClr val="FF0000"/>
              </a:solidFill>
            </a:endParaRPr>
          </a:p>
          <a:p>
            <a:r>
              <a:rPr lang="pt-BR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 P</a:t>
            </a:r>
            <a:r>
              <a:rPr lang="pt-BR" sz="2200" dirty="0" smtClean="0">
                <a:solidFill>
                  <a:srgbClr val="FF0000"/>
                </a:solidFill>
              </a:rPr>
              <a:t>ontuação </a:t>
            </a:r>
            <a:r>
              <a:rPr lang="pt-BR" sz="2200" dirty="0">
                <a:solidFill>
                  <a:srgbClr val="FF0000"/>
                </a:solidFill>
              </a:rPr>
              <a:t>pouco intuitiva</a:t>
            </a:r>
          </a:p>
          <a:p>
            <a:r>
              <a:rPr lang="pt-BR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 A</a:t>
            </a:r>
            <a:r>
              <a:rPr lang="pt-BR" sz="2200" dirty="0" smtClean="0">
                <a:solidFill>
                  <a:srgbClr val="FF0000"/>
                </a:solidFill>
              </a:rPr>
              <a:t>valiação </a:t>
            </a:r>
            <a:r>
              <a:rPr lang="pt-BR" sz="2200" dirty="0">
                <a:solidFill>
                  <a:srgbClr val="FF0000"/>
                </a:solidFill>
              </a:rPr>
              <a:t>de toda produção dos programas</a:t>
            </a:r>
          </a:p>
        </p:txBody>
      </p:sp>
    </p:spTree>
    <p:extLst>
      <p:ext uri="{BB962C8B-B14F-4D97-AF65-F5344CB8AC3E}">
        <p14:creationId xmlns:p14="http://schemas.microsoft.com/office/powerpoint/2010/main" val="3169385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9E66B39C-38AB-4C6A-85A8-F6C866E2C270}"/>
              </a:ext>
            </a:extLst>
          </p:cNvPr>
          <p:cNvSpPr/>
          <p:nvPr/>
        </p:nvSpPr>
        <p:spPr>
          <a:xfrm>
            <a:off x="215900" y="102062"/>
            <a:ext cx="8737599" cy="644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pt-BR" sz="24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Quantificação de produção técnica-tecnológica (PTT) </a:t>
            </a: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pt-BR" dirty="0" smtClean="0">
              <a:solidFill>
                <a:srgbClr val="22222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t-BR" sz="22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Estratos (T1 a T5, mais </a:t>
            </a:r>
            <a:r>
              <a:rPr lang="pt-BR" sz="22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TNC [Técnico Não Qualificado])</a:t>
            </a:r>
          </a:p>
          <a:p>
            <a:pPr lvl="0">
              <a:lnSpc>
                <a:spcPct val="115000"/>
              </a:lnSpc>
              <a:spcAft>
                <a:spcPts val="600"/>
              </a:spcAft>
            </a:pPr>
            <a:endParaRPr lang="pt-B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t-BR" sz="22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Dimensões </a:t>
            </a:r>
            <a:r>
              <a:rPr lang="pt-BR" sz="22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avaliadas</a:t>
            </a:r>
            <a:endParaRPr lang="pt-BR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 </a:t>
            </a:r>
            <a:r>
              <a:rPr lang="pt-BR" sz="2000" u="sng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Aderência </a:t>
            </a: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 afinidade do produto à Área de Biodiversidade e ao PPG, expressada pelo vínculo a trabalho de conclusão ou a projeto e linha de pesquisa. 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 </a:t>
            </a:r>
            <a:r>
              <a:rPr lang="pt-BR" sz="2000" u="sng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Impacto na sociedade </a:t>
            </a: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medida relacionada à mudança ou potencial de mudança causadas pela introdução do produto numa ou mais dimensões de impacto (ambiental; econômica; cultural; ou social - incluindo políticas públicas) . 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 </a:t>
            </a:r>
            <a:r>
              <a:rPr lang="pt-BR" sz="2000" u="sng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Níveis de abrangência </a:t>
            </a: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aplicabilidade do produto e sua possibilidade de </a:t>
            </a:r>
            <a:r>
              <a:rPr lang="pt-BR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replicabilidade</a:t>
            </a: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em diferentes ambientes e grupos sociais em escala local a internacional.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 </a:t>
            </a:r>
            <a:r>
              <a:rPr lang="pt-BR" sz="2000" u="sng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Grau de inovação </a:t>
            </a: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 intensidade de uso de conhecimento inédito para a criação do produto, avaliado pelo posicionamento do produto em relação ao conjunto produzido no campo de pesquisa científica ou tecnológica de seu escopo.</a:t>
            </a:r>
            <a:endParaRPr lang="pt-BR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814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1CCCAF45-961D-4BC9-8E93-840A6BEFBEF7}"/>
              </a:ext>
            </a:extLst>
          </p:cNvPr>
          <p:cNvSpPr/>
          <p:nvPr/>
        </p:nvSpPr>
        <p:spPr>
          <a:xfrm>
            <a:off x="381000" y="79892"/>
            <a:ext cx="8547100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24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Quantificação de produção técnica-tecnológica (PTT)  </a:t>
            </a: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2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pt-BR" sz="2200" dirty="0" smtClean="0">
              <a:solidFill>
                <a:srgbClr val="22222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pt-BR" sz="22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pt-BR" sz="22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Valores atribuídos para PTT</a:t>
            </a:r>
            <a:endParaRPr lang="pt-B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0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Atribuição de 1 a 4  pontos em cada </a:t>
            </a: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dimensão</a:t>
            </a:r>
            <a:r>
              <a:rPr lang="pt-BR" sz="20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pt-BR" sz="20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Somatório para definição dos estratos: T1 ≥14; T2 ≥11; T3 ≥8; T4 = 6-7;T5 = 4-5.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pt-BR" sz="2200" dirty="0">
              <a:solidFill>
                <a:srgbClr val="22222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pt-BR" sz="22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Percentil equivalente aos artigos para atribuição de conceito das PTT</a:t>
            </a:r>
            <a:endParaRPr lang="pt-B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0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99 - excelente (T1)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80 </a:t>
            </a:r>
            <a:r>
              <a:rPr lang="pt-BR" sz="20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muito bom (T2)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60 </a:t>
            </a:r>
            <a:r>
              <a:rPr lang="pt-BR" sz="20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bom (T3)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40 </a:t>
            </a:r>
            <a:r>
              <a:rPr lang="pt-BR" sz="20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regular (</a:t>
            </a: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T4)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20 - fraco (T5)</a:t>
            </a:r>
          </a:p>
          <a:p>
            <a:pPr>
              <a:spcAft>
                <a:spcPts val="600"/>
              </a:spcAft>
            </a:pP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0 - TNC </a:t>
            </a: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(Técnico Não </a:t>
            </a:r>
            <a:r>
              <a:rPr lang="pt-BR" sz="20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pt-BR" sz="2000" dirty="0" smtClean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ualificado)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735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1F97EFC8-9E38-4918-92BB-0D5557B392F1}"/>
              </a:ext>
            </a:extLst>
          </p:cNvPr>
          <p:cNvSpPr/>
          <p:nvPr/>
        </p:nvSpPr>
        <p:spPr>
          <a:xfrm>
            <a:off x="342900" y="203756"/>
            <a:ext cx="8559799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pt-BR" sz="2400" dirty="0"/>
              <a:t>Categorias de PTT consideradas na Área de </a:t>
            </a:r>
            <a:r>
              <a:rPr lang="pt-BR" sz="2400" dirty="0" smtClean="0"/>
              <a:t>Biodiversidade</a:t>
            </a:r>
            <a:endParaRPr lang="pt-BR" sz="2400" dirty="0"/>
          </a:p>
          <a:p>
            <a:pPr>
              <a:spcBef>
                <a:spcPts val="1200"/>
              </a:spcBef>
            </a:pPr>
            <a:r>
              <a:rPr lang="pt-BR" sz="2000" dirty="0"/>
              <a:t>1. Artigo publicado em revista técnica; </a:t>
            </a:r>
          </a:p>
          <a:p>
            <a:pPr>
              <a:spcBef>
                <a:spcPts val="1200"/>
              </a:spcBef>
            </a:pPr>
            <a:r>
              <a:rPr lang="pt-BR" sz="2000" dirty="0">
                <a:solidFill>
                  <a:schemeClr val="accent1">
                    <a:lumMod val="75000"/>
                  </a:schemeClr>
                </a:solidFill>
              </a:rPr>
              <a:t>2. Desenvolvimento de processo ou produto patenteável; </a:t>
            </a:r>
          </a:p>
          <a:p>
            <a:pPr>
              <a:spcBef>
                <a:spcPts val="1200"/>
              </a:spcBef>
            </a:pPr>
            <a:r>
              <a:rPr lang="pt-BR" sz="2000" dirty="0"/>
              <a:t>3. Curso de formação profissional envolvendo criação, organização e docência de atividade de capacitação; </a:t>
            </a:r>
          </a:p>
          <a:p>
            <a:pPr>
              <a:spcBef>
                <a:spcPts val="1200"/>
              </a:spcBef>
            </a:pPr>
            <a:r>
              <a:rPr lang="pt-BR" sz="2000" dirty="0">
                <a:solidFill>
                  <a:schemeClr val="accent1">
                    <a:lumMod val="75000"/>
                  </a:schemeClr>
                </a:solidFill>
              </a:rPr>
              <a:t>4. Material didático; </a:t>
            </a:r>
          </a:p>
          <a:p>
            <a:pPr>
              <a:spcBef>
                <a:spcPts val="1200"/>
              </a:spcBef>
            </a:pPr>
            <a:r>
              <a:rPr lang="pt-BR" sz="2000" dirty="0"/>
              <a:t>5. Software/Aplicativo (Programa de computador); </a:t>
            </a:r>
          </a:p>
          <a:p>
            <a:pPr>
              <a:spcBef>
                <a:spcPts val="1200"/>
              </a:spcBef>
            </a:pPr>
            <a:r>
              <a:rPr lang="pt-BR" sz="2000" dirty="0">
                <a:solidFill>
                  <a:schemeClr val="accent1">
                    <a:lumMod val="75000"/>
                  </a:schemeClr>
                </a:solidFill>
              </a:rPr>
              <a:t>6. Norma ou marco regulatório (elaboração de norma ou marco regulatório; estudo de regulamentação); </a:t>
            </a:r>
          </a:p>
          <a:p>
            <a:pPr>
              <a:spcBef>
                <a:spcPts val="1200"/>
              </a:spcBef>
            </a:pPr>
            <a:r>
              <a:rPr lang="pt-BR" sz="2000" dirty="0"/>
              <a:t>7. Relatório técnico conclusivo (processos de gestão);</a:t>
            </a:r>
          </a:p>
          <a:p>
            <a:pPr>
              <a:spcBef>
                <a:spcPts val="1200"/>
              </a:spcBef>
            </a:pPr>
            <a:r>
              <a:rPr lang="pt-BR" sz="2000" dirty="0">
                <a:solidFill>
                  <a:schemeClr val="accent1">
                    <a:lumMod val="75000"/>
                  </a:schemeClr>
                </a:solidFill>
              </a:rPr>
              <a:t>8. Manual/Protocolo de experimentação/aplicação tecnológica; </a:t>
            </a:r>
          </a:p>
          <a:p>
            <a:pPr>
              <a:spcBef>
                <a:spcPts val="1200"/>
              </a:spcBef>
            </a:pPr>
            <a:r>
              <a:rPr lang="pt-BR" sz="2000" dirty="0"/>
              <a:t>9. Curadoria de mostras e exposições (geralmente temporárias; não inclui trabalho rotineiro de curadoria de coleções científicas);</a:t>
            </a:r>
          </a:p>
          <a:p>
            <a:pPr>
              <a:spcBef>
                <a:spcPts val="1200"/>
              </a:spcBef>
            </a:pPr>
            <a:r>
              <a:rPr lang="pt-BR" sz="2000" dirty="0">
                <a:solidFill>
                  <a:schemeClr val="accent1">
                    <a:lumMod val="75000"/>
                  </a:schemeClr>
                </a:solidFill>
              </a:rPr>
              <a:t>10. Produção de programas de mídia; </a:t>
            </a:r>
          </a:p>
          <a:p>
            <a:pPr>
              <a:spcBef>
                <a:spcPts val="1200"/>
              </a:spcBef>
            </a:pPr>
            <a:r>
              <a:rPr lang="pt-BR" sz="2000" dirty="0"/>
              <a:t>11. Criação de empresa ou organização social inovadora.</a:t>
            </a:r>
          </a:p>
        </p:txBody>
      </p:sp>
    </p:spTree>
    <p:extLst>
      <p:ext uri="{BB962C8B-B14F-4D97-AF65-F5344CB8AC3E}">
        <p14:creationId xmlns:p14="http://schemas.microsoft.com/office/powerpoint/2010/main" val="39258792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367</Words>
  <Application>Microsoft Office PowerPoint</Application>
  <PresentationFormat>Apresentação na tela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PROGRAMAS PROFISSIONAIS     Coordenador de Área Paulo J. P. Santos – UFPE  Coordenador Adjunto Leandro Freitas – JBRJ  Coordenador Adjunto PPGs Profissionais Adriano S. Melo - asm.adrimelo@gmail.com   </vt:lpstr>
      <vt:lpstr>Apresentação do PowerPoint</vt:lpstr>
      <vt:lpstr>Apresentação do PowerPoint</vt:lpstr>
      <vt:lpstr>Apresentação do PowerPoint</vt:lpstr>
      <vt:lpstr>QUADRIENAL 2017 – BIODIVERSIDADE Critérios de classificação de PTT – QUALIS T1 a T4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lf</dc:creator>
  <cp:lastModifiedBy>aa</cp:lastModifiedBy>
  <cp:revision>43</cp:revision>
  <dcterms:created xsi:type="dcterms:W3CDTF">2019-08-17T17:06:38Z</dcterms:created>
  <dcterms:modified xsi:type="dcterms:W3CDTF">2019-08-18T22:02:36Z</dcterms:modified>
</cp:coreProperties>
</file>